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hnschrift" panose="020B0502040204020203" pitchFamily="34" charset="0"/>
      <p:regular r:id="rId11"/>
      <p:bold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7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7764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Análisis Estadístico de Datos Agrupados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827978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Bienvenido a esta presentación sobre el análisis estadístico de un conjunto de 60 datos numéricos. Exploraremos los parámetros generales, las medidas de tendencia central y dispersión, y los estadísticos de posición para comprender a fondo la distribución de nuestros datos.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80524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Brayan Camilo Gómez Rodriguez - 20231020167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8403193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Parámetros Clave de Nuestros Datos</a:t>
            </a:r>
            <a:endParaRPr lang="en-US" sz="410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92825" y="1670685"/>
            <a:ext cx="6380917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Comenzamos nuestro análisis con una visión general de los parámetros fundamentales que definen el rango y la estructura de nuestro conjunto de 60 datos numéricos. Estos valores nos proporcionan el marco inicial para comprender la distribución.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2825" y="3115628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Valor mínimo: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10 (El punto más bajo en nuestro conjunto de datos).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2825" y="3818215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Valor máximo: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98 (El punto más alto alcanzado por nuestros datos).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2825" y="4520803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Amplitud total: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88 (La diferencia entre el valor máximo y el mínimo, indicando el rango completo de los datos).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2825" y="5223391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Número de clases: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8 (La cantidad de intervalos en los que hemos agrupado los datos para el análisis).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2825" y="5925979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Extensión del intervalo: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11 (El tamaño de cada clase, asegurando una agrupación uniforme).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653AE57-FF0B-A676-2E0D-5061DEA5A789}"/>
              </a:ext>
            </a:extLst>
          </p:cNvPr>
          <p:cNvSpPr/>
          <p:nvPr/>
        </p:nvSpPr>
        <p:spPr>
          <a:xfrm>
            <a:off x="13945196" y="7426960"/>
            <a:ext cx="583604" cy="669171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28392"/>
            <a:ext cx="75170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Medidas de Tendencia Central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436602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974884" y="45825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Media: 57.92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4884" y="5068729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 el promedio de todos los datos. Nos da una idea del valor central alrededor del cual se agrupan los datos.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36602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5418296" y="45825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Mediana: 67.00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18296" y="5068729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valor central cuando los datos están ordenados. Divide el conjunto de datos en dos mitades iguales.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366022"/>
            <a:ext cx="4226957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9861709" y="45825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Moda: 72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61709" y="5068729"/>
            <a:ext cx="379380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valor que aparece con mayor frecuencia en el conjunto de datos. Indica el pico de concentración.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91586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Estas medidas nos ofrecen una visión crucial sobre dónde se concentran la mayoría de nuestros datos. La relación entre ellas es clave para entender la forma de la distribución.</a:t>
            </a:r>
            <a:endParaRPr lang="en-US" sz="17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1C95B3C-4E60-172C-DDBE-4977D4E256E8}"/>
              </a:ext>
            </a:extLst>
          </p:cNvPr>
          <p:cNvSpPr/>
          <p:nvPr/>
        </p:nvSpPr>
        <p:spPr>
          <a:xfrm>
            <a:off x="12712422" y="7426960"/>
            <a:ext cx="1816378" cy="669171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41847"/>
            <a:ext cx="94221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Explorando la Dispersión de los Datos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2696051"/>
            <a:ext cx="5445681" cy="270748"/>
          </a:xfrm>
          <a:prstGeom prst="roundRect">
            <a:avLst>
              <a:gd name="adj" fmla="val 7202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96051"/>
            <a:ext cx="5445681" cy="2707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66391" y="2696051"/>
            <a:ext cx="81343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632.26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32374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Varianza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3723561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Mide el promedio de las desviaciones al cuadrado de los datos respecto a la media.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50574" y="2696051"/>
            <a:ext cx="5628799" cy="270748"/>
          </a:xfrm>
          <a:prstGeom prst="roundRect">
            <a:avLst>
              <a:gd name="adj" fmla="val 7202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2696051"/>
            <a:ext cx="1415058" cy="27074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241774" y="2696051"/>
            <a:ext cx="630317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25.14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450574" y="32374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Desviación estándar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450574" y="3723561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raíz cuadrada de la varianza, indicando la dispersión promedio de los datos.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5066824"/>
            <a:ext cx="5406152" cy="270748"/>
          </a:xfrm>
          <a:prstGeom prst="roundRect">
            <a:avLst>
              <a:gd name="adj" fmla="val 7202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066824"/>
            <a:ext cx="5406152" cy="27074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26862" y="5066824"/>
            <a:ext cx="852964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0.4342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8309" y="5608201"/>
            <a:ext cx="30587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Coeficiente de variación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58309" y="6094333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Mide la dispersión relativa de los datos, útil para comparar conjuntos de datos diferentes.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50574" y="5066824"/>
            <a:ext cx="5742146" cy="270748"/>
          </a:xfrm>
          <a:prstGeom prst="roundRect">
            <a:avLst>
              <a:gd name="adj" fmla="val 7202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574" y="5066824"/>
            <a:ext cx="186571" cy="27074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3355122" y="5066824"/>
            <a:ext cx="516969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3.25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7450574" y="5608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Error estándar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450574" y="6094333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Indica la precisión con la que la media muestral estima la media de la población.</a:t>
            </a:r>
            <a:endParaRPr lang="en-US" sz="17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3B3527B-FB87-BB3B-3C34-2B6A248CDF4A}"/>
              </a:ext>
            </a:extLst>
          </p:cNvPr>
          <p:cNvSpPr/>
          <p:nvPr/>
        </p:nvSpPr>
        <p:spPr>
          <a:xfrm>
            <a:off x="10596880" y="7426960"/>
            <a:ext cx="3931920" cy="669171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42630"/>
            <a:ext cx="76407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Estadísticos de Posición Clave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18860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estadísticos de posición nos permiten identificar puntos específicos dentro de la distribución de los datos, revelando dónde se encuentran ciertos porcentajes o subdivisiones.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125748"/>
            <a:ext cx="13113782" cy="3123962"/>
          </a:xfrm>
          <a:prstGeom prst="roundRect">
            <a:avLst>
              <a:gd name="adj" fmla="val 62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Shape 3"/>
          <p:cNvSpPr/>
          <p:nvPr/>
        </p:nvSpPr>
        <p:spPr>
          <a:xfrm>
            <a:off x="765929" y="3133368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4"/>
          <p:cNvSpPr/>
          <p:nvPr/>
        </p:nvSpPr>
        <p:spPr>
          <a:xfrm>
            <a:off x="982504" y="327088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Estadístico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35585" y="327088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Valor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3755112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7"/>
          <p:cNvSpPr/>
          <p:nvPr/>
        </p:nvSpPr>
        <p:spPr>
          <a:xfrm>
            <a:off x="982504" y="389262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Percentil 20 (P20)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35585" y="389262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27.00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5929" y="4376857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10"/>
          <p:cNvSpPr/>
          <p:nvPr/>
        </p:nvSpPr>
        <p:spPr>
          <a:xfrm>
            <a:off x="982504" y="4514374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Cuartil 2 (Q2)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35585" y="4514374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67.00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4998601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Text 13"/>
          <p:cNvSpPr/>
          <p:nvPr/>
        </p:nvSpPr>
        <p:spPr>
          <a:xfrm>
            <a:off x="982504" y="5136118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Quintil 2 (K2)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35585" y="5136118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51.00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5929" y="562034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8" name="Text 16"/>
          <p:cNvSpPr/>
          <p:nvPr/>
        </p:nvSpPr>
        <p:spPr>
          <a:xfrm>
            <a:off x="982504" y="575786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Decil 2 (D2)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35585" y="575786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27.00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8309" y="649343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Cuartil 2 (Q2) es equivalente a la mediana, confirmando que el 50% de los datos está por debajo de 67. El Percentil 20 y el Decil 2 comparten el mismo valor, indicando que el 20% de los datos es inferior a 27.</a:t>
            </a:r>
            <a:endParaRPr lang="en-US" sz="17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400A77A-86ED-D62A-09C8-811F7CE57C47}"/>
              </a:ext>
            </a:extLst>
          </p:cNvPr>
          <p:cNvSpPr/>
          <p:nvPr/>
        </p:nvSpPr>
        <p:spPr>
          <a:xfrm>
            <a:off x="12760960" y="7426960"/>
            <a:ext cx="1767840" cy="669171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105" y="508397"/>
            <a:ext cx="8762167" cy="608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9998FF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Interpretando la Forma de la Distribución</a:t>
            </a:r>
            <a:endParaRPr lang="en-US" sz="3800" dirty="0">
              <a:latin typeface="Bahnschrift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47105" y="1601867"/>
            <a:ext cx="416004" cy="416004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709136" y="1627406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248013" y="1665327"/>
            <a:ext cx="243292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Concentración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248013" y="2154198"/>
            <a:ext cx="5841682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distribución muestra una clara concentración de datos alrededor de la Moda (72) y la Mediana (67), indicando una mayor densidad en esos rangos.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47105" y="3411260"/>
            <a:ext cx="416004" cy="416004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8" name="Text 6"/>
          <p:cNvSpPr/>
          <p:nvPr/>
        </p:nvSpPr>
        <p:spPr>
          <a:xfrm>
            <a:off x="709136" y="3436799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1248013" y="3474720"/>
            <a:ext cx="243292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Asimetría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48013" y="3963591"/>
            <a:ext cx="5841682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media (57.92) siendo menor que la mediana (67.00) sugiere una ligera asimetría hacia valores más bajos, con una "cola" más larga hacia la izquierda.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47105" y="5220653"/>
            <a:ext cx="416004" cy="416004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2" name="Text 10"/>
          <p:cNvSpPr/>
          <p:nvPr/>
        </p:nvSpPr>
        <p:spPr>
          <a:xfrm>
            <a:off x="709136" y="5246191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1248013" y="5284113"/>
            <a:ext cx="243292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Dispersión Moderada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248013" y="5772983"/>
            <a:ext cx="5841682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 una desviación estándar de 25.14, los datos exhiben una dispersión moderada, lo que significa que los valores individuales se desvían hasta ±25 puntos de la media.</a:t>
            </a:r>
            <a:endParaRPr lang="en-US" sz="14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24" y="1601867"/>
            <a:ext cx="6442591" cy="6442591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431BD4-9BC7-3D29-0F8A-250CE381ABB2}"/>
              </a:ext>
            </a:extLst>
          </p:cNvPr>
          <p:cNvSpPr/>
          <p:nvPr/>
        </p:nvSpPr>
        <p:spPr>
          <a:xfrm>
            <a:off x="13971192" y="7426960"/>
            <a:ext cx="583604" cy="669171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4E1633B-E4FD-2646-9075-B74C3DDAD35F}"/>
              </a:ext>
            </a:extLst>
          </p:cNvPr>
          <p:cNvSpPr/>
          <p:nvPr/>
        </p:nvSpPr>
        <p:spPr>
          <a:xfrm>
            <a:off x="12823707" y="8044458"/>
            <a:ext cx="1167208" cy="81458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201" y="363141"/>
            <a:ext cx="6053971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9998FF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Histograma: Visualizando la Frecuencia</a:t>
            </a:r>
            <a:endParaRPr lang="en-US" sz="270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2201" y="1061561"/>
            <a:ext cx="13705999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histograma muestra la distribución de frecuencias de nuestros datos agrupados, confirmando visualmente las concentraciones y asimetrías discutidas anteriormente.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01" y="1536858"/>
            <a:ext cx="11790759" cy="66027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2201" y="9244965"/>
            <a:ext cx="13705999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Podemos observar claramente cómo las barras más altas se agrupan alrededor de las clases que contienen la moda y la mediana, reflejando la tendencia central de los datos.</a:t>
            </a:r>
            <a:endParaRPr lang="en-US" sz="10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768FBA-C5CF-94F2-C5EF-47747857C0DD}"/>
              </a:ext>
            </a:extLst>
          </p:cNvPr>
          <p:cNvSpPr/>
          <p:nvPr/>
        </p:nvSpPr>
        <p:spPr>
          <a:xfrm>
            <a:off x="12862560" y="7426960"/>
            <a:ext cx="1666240" cy="669171"/>
          </a:xfrm>
          <a:prstGeom prst="rect">
            <a:avLst/>
          </a:prstGeom>
          <a:solidFill>
            <a:srgbClr val="28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9243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Conclusiones y Próximos Pasos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14277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Visión Integral: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Hemos realizado un análisis exhaustivo, cubriendo desde los parámetros básicos hasta la interpretación de la distribución.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25862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Comprendiendo la Asimetría: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 media menor que la mediana indica una asimetría sutil hacia valores más bajos.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02777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Dispersión Controlada: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 desviación estándar confirma que los datos se mantienen dentro de un rango moderado de la media.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79691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Próximos Pasos: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Este análisis sienta las bases para futuras investigaciones, como el análisis de correlación o modelos predictivos basados en esta distribución.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741</Words>
  <Application>Microsoft Office PowerPoint</Application>
  <PresentationFormat>Personalizado</PresentationFormat>
  <Paragraphs>70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Bahnschrift</vt:lpstr>
      <vt:lpstr>Arial</vt:lpstr>
      <vt:lpstr>Barlow Bold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BRAYAN CAMILO GOMEZ RODRIGUEZ</cp:lastModifiedBy>
  <cp:revision>5</cp:revision>
  <cp:lastPrinted>2025-06-25T03:25:01Z</cp:lastPrinted>
  <dcterms:created xsi:type="dcterms:W3CDTF">2025-06-25T03:21:43Z</dcterms:created>
  <dcterms:modified xsi:type="dcterms:W3CDTF">2025-06-25T03:30:22Z</dcterms:modified>
</cp:coreProperties>
</file>